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9" r:id="rId3"/>
    <p:sldId id="276" r:id="rId4"/>
    <p:sldId id="277" r:id="rId5"/>
    <p:sldId id="290" r:id="rId6"/>
    <p:sldId id="278" r:id="rId7"/>
    <p:sldId id="284" r:id="rId8"/>
    <p:sldId id="285" r:id="rId9"/>
    <p:sldId id="280" r:id="rId10"/>
    <p:sldId id="286" r:id="rId11"/>
    <p:sldId id="281" r:id="rId12"/>
    <p:sldId id="282" r:id="rId13"/>
    <p:sldId id="287" r:id="rId14"/>
    <p:sldId id="283" r:id="rId15"/>
    <p:sldId id="288" r:id="rId16"/>
    <p:sldId id="289" r:id="rId17"/>
    <p:sldId id="291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61D"/>
    <a:srgbClr val="003CA6"/>
    <a:srgbClr val="000000"/>
    <a:srgbClr val="E239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4752" autoAdjust="0"/>
  </p:normalViewPr>
  <p:slideViewPr>
    <p:cSldViewPr snapToGrid="0" snapToObjects="1">
      <p:cViewPr>
        <p:scale>
          <a:sx n="80" d="100"/>
          <a:sy n="80" d="100"/>
        </p:scale>
        <p:origin x="-990" y="-3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32E21-37DE-0541-B8AF-0D0D71E07C7B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FCF9B-7637-744F-9D47-6A654D05E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073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CF9B-7637-744F-9D47-6A654D05EC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594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13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989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165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502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860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549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69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67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299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68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393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09471-0116-9940-A838-CAE361442717}" type="datetimeFigureOut">
              <a:rPr lang="en-US" smtClean="0"/>
              <a:pPr/>
              <a:t>5/6/2018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20AF-3F12-2B44-9FE5-B6D23D089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84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1" b="4301"/>
          <a:stretch/>
        </p:blipFill>
        <p:spPr>
          <a:xfrm>
            <a:off x="0" y="0"/>
            <a:ext cx="9144000" cy="49405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866955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Clr>
                <a:srgbClr val="F7661D"/>
              </a:buClr>
            </a:pPr>
            <a:endParaRPr lang="en-US" sz="1050" dirty="0" smtClean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4855929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" name="TextBox 6"/>
          <p:cNvSpPr txBox="1"/>
          <p:nvPr/>
        </p:nvSpPr>
        <p:spPr>
          <a:xfrm>
            <a:off x="5152030" y="1173707"/>
            <a:ext cx="2391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7661D"/>
                </a:solidFill>
                <a:latin typeface="Avenir Medium"/>
              </a:rPr>
              <a:t>Standard Operating Procedure</a:t>
            </a:r>
            <a:endParaRPr lang="en-US" sz="1800" dirty="0">
              <a:solidFill>
                <a:srgbClr val="F7661D"/>
              </a:solidFill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64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Innovation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6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pic>
        <p:nvPicPr>
          <p:cNvPr id="8198" name="Picture 6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3659" y="1084465"/>
            <a:ext cx="3626864" cy="36268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0264" y="886159"/>
            <a:ext cx="4100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Set an atmosphere of creative problem solving and empowered the team to question the status quo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As we examined our process, system, &amp; data no suggestion was too small or too silly 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Eliminated unnecessary fields &amp; unused reports, activated unused modules, and established a standard work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Consideration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7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4" y="1003122"/>
            <a:ext cx="4100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placed the customer at the center and sought to understand their needs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Used the Kano model to categorize requirements: “must-have”, “nice-to have”, and “delighters”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Considered the associates and how to support each of you through the changes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89359" y="3838670"/>
            <a:ext cx="29165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66">
              <a:lnSpc>
                <a:spcPct val="150000"/>
              </a:lnSpc>
              <a:defRPr/>
            </a:pPr>
            <a:r>
              <a:rPr lang="en-US" sz="10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Remember </a:t>
            </a:r>
            <a:r>
              <a:rPr lang="en-US" sz="1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the stress-relieving Fun </a:t>
            </a:r>
            <a:r>
              <a:rPr lang="en-US" sz="1000" b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Events?</a:t>
            </a:r>
          </a:p>
          <a:p>
            <a:pPr algn="ctr" defTabSz="685766">
              <a:lnSpc>
                <a:spcPct val="150000"/>
              </a:lnSpc>
              <a:defRPr/>
            </a:pP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Mar 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2 –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Wawa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●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 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Mar 16 – </a:t>
            </a:r>
            <a:r>
              <a:rPr lang="en-US" sz="9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Mocktail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Party</a:t>
            </a:r>
          </a:p>
          <a:p>
            <a:pPr algn="ctr" defTabSz="685766">
              <a:lnSpc>
                <a:spcPct val="150000"/>
              </a:lnSpc>
              <a:defRPr/>
            </a:pP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Mar 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30 tie dye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t-shirts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 ●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 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Apr 4 Little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Havana</a:t>
            </a:r>
          </a:p>
          <a:p>
            <a:pPr algn="ctr" defTabSz="685766">
              <a:lnSpc>
                <a:spcPct val="150000"/>
              </a:lnSpc>
              <a:defRPr/>
            </a:pP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April </a:t>
            </a:r>
            <a:r>
              <a:rPr 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20 ice cream </a:t>
            </a:r>
            <a:r>
              <a:rPr lang="en-US" sz="9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social </a:t>
            </a:r>
            <a:endParaRPr lang="en-US" sz="900" kern="0" dirty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2364531"/>
            <a:ext cx="1507112" cy="127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1125" y="1088848"/>
            <a:ext cx="1926050" cy="113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3623" y="1057959"/>
            <a:ext cx="1782661" cy="116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65880" y="2381789"/>
            <a:ext cx="1634748" cy="123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65880" y="3707067"/>
            <a:ext cx="1708638" cy="123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23050" y="2381788"/>
            <a:ext cx="1211940" cy="123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Cooperation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3" y="886159"/>
            <a:ext cx="4255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While we experienced creative tensions, we learned how to compromise and support each other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also asked for your flexibility as we placed you on work streams outside your natural comfort zone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Finally, we asked that you to reach for “better” rather than “best” or “perfect”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4098" name="Picture 2" descr="Image result for cooper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1246" y="1368352"/>
            <a:ext cx="4074596" cy="29490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cooper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4919" y="1039922"/>
            <a:ext cx="4762500" cy="36290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Cooperation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3" y="1098819"/>
            <a:ext cx="4255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While we experienced creative tensions, we learned how to compromise and support each other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also asked for your flexibility as we placed you on work streams outside your natural comfort zone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Finally, we asked that you to reach for “better” rather than “best” or “perfect”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Communication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9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3" y="886159"/>
            <a:ext cx="4255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While we experienced creative tensions, we learned how to compromise and support each other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also asked for your flexibility as we placed you on work streams outside your natural comfort zone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Finally, we asked that you to reach for “better” rather than “best” or “perfect”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14" name="Picture 2" descr="Image result for communic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4842" y="1721216"/>
            <a:ext cx="4462629" cy="2348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Communication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9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3" y="886159"/>
            <a:ext cx="4255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While we experienced creative tensions, we learned how to compromise and support each other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also asked for your flexibility as we placed you on work streams outside your natural comfort zone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Finally, we asked that you to reach for “better” rather than “best” or “perfect”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41986" name="Picture 2" descr="Image result for communic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5552" y="1634936"/>
            <a:ext cx="4726632" cy="2363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Communication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9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63" y="886159"/>
            <a:ext cx="4255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While we experienced creative tensions, we learned how to compromise and support each other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also asked for your flexibility as we placed you on work streams outside your natural comfort zone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Finally, we asked that you to reach for “better” rather than “best” or “perfect”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44034" name="Picture 2" descr="Image result for communic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5552" y="1676581"/>
            <a:ext cx="4553218" cy="2178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Value of Confidence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10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2958" y="919214"/>
            <a:ext cx="7065542" cy="399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Our Journey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2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969243" y="912455"/>
            <a:ext cx="3173081" cy="40016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78" y="1343025"/>
            <a:ext cx="58783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Arial" pitchFamily="34" charset="0"/>
              <a:buChar char="•"/>
            </a:pPr>
            <a:r>
              <a:rPr 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In 2017, organization and management changes in IT drove considerably more contract volume and exposed deficiencies in the procurement process</a:t>
            </a:r>
          </a:p>
          <a:p>
            <a:pPr marL="342900" indent="-342900" defTabSz="685800">
              <a:buFont typeface="Arial" charset="0"/>
              <a:buChar char="•"/>
            </a:pPr>
            <a:endParaRPr lang="en-US" sz="1400" i="1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 defTabSz="68580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After gathering customer sentiment, we heard that:</a:t>
            </a:r>
          </a:p>
          <a:p>
            <a:pPr marL="342900" indent="-342900" defTabSz="685800">
              <a:buFont typeface="Arial" charset="0"/>
              <a:buChar char="•"/>
            </a:pP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ea typeface="Avenir Medium" charset="0"/>
              <a:cs typeface="Avenir Medium" charset="0"/>
            </a:endParaRPr>
          </a:p>
          <a:p>
            <a:pPr marL="800100" lvl="1" indent="-342900" defTabSz="68580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The </a:t>
            </a:r>
            <a:r>
              <a:rPr 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process takes too long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ea typeface="Avenir Medium" charset="0"/>
              <a:cs typeface="Avenir Medium" charset="0"/>
            </a:endParaRPr>
          </a:p>
          <a:p>
            <a:pPr marL="800100" lvl="1" indent="-342900" defTabSz="68580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I</a:t>
            </a:r>
            <a:r>
              <a:rPr 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t’s hard to get status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ea typeface="Avenir Medium" charset="0"/>
              <a:cs typeface="Avenir Medium" charset="0"/>
            </a:endParaRPr>
          </a:p>
          <a:p>
            <a:pPr marL="800100" lvl="1" indent="-342900" defTabSz="68580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Data in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Ariba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ea typeface="Avenir Medium" charset="0"/>
                <a:cs typeface="Avenir Medium" charset="0"/>
              </a:rPr>
              <a:t> is bad and </a:t>
            </a:r>
            <a:r>
              <a:rPr 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unreliable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ea typeface="Avenir Medium" charset="0"/>
              <a:cs typeface="Avenir Medium" charset="0"/>
            </a:endParaRPr>
          </a:p>
          <a:p>
            <a:pPr marL="342900" indent="-342900" defTabSz="685800">
              <a:buFont typeface="Arial" charset="0"/>
              <a:buChar char="•"/>
            </a:pPr>
            <a:endParaRPr lang="en-US" sz="1400" dirty="0">
              <a:solidFill>
                <a:srgbClr val="003CA6"/>
              </a:solidFill>
              <a:latin typeface="Avenir Medium"/>
              <a:ea typeface="Avenir Medium" charset="0"/>
              <a:cs typeface="Avenir Medium" charset="0"/>
            </a:endParaRPr>
          </a:p>
          <a:p>
            <a:pPr marL="342900" indent="-342900" defTabSz="685800">
              <a:buFont typeface="Arial" charset="0"/>
              <a:buChar char="•"/>
            </a:pPr>
            <a:r>
              <a:rPr lang="en-US" sz="1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Mr. Moran said, </a:t>
            </a:r>
            <a:r>
              <a:rPr lang="en-US" sz="1400" i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“…the future belongs to those who prepare for it.”</a:t>
            </a:r>
          </a:p>
          <a:p>
            <a:pPr marL="342900" indent="-342900" defTabSz="685800">
              <a:buFont typeface="Arial" charset="0"/>
              <a:buChar char="•"/>
            </a:pPr>
            <a:endParaRPr lang="en-US" sz="1400" i="1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 defTabSz="685800">
              <a:buFont typeface="Arial" charset="0"/>
              <a:buChar char="•"/>
            </a:pPr>
            <a:r>
              <a:rPr lang="en-US" sz="1400" i="1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Heeding Mr. Moran’s advice, we set out to “do it better” by sparking change in Procurement</a:t>
            </a:r>
            <a:endParaRPr lang="en-US" sz="1400" dirty="0">
              <a:solidFill>
                <a:srgbClr val="003CA6"/>
              </a:solidFill>
              <a:latin typeface="Avenir Medium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278233" y="4834973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518746" y="237741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4000" dirty="0" smtClean="0">
                <a:solidFill>
                  <a:srgbClr val="000099"/>
                </a:solidFill>
                <a:latin typeface="Avenir Medium" charset="0"/>
                <a:ea typeface="Avenir Medium" charset="0"/>
                <a:cs typeface="Avenir Medium" charset="0"/>
              </a:rPr>
              <a:t>Looking Back</a:t>
            </a:r>
            <a:endParaRPr lang="en-US" sz="4000" dirty="0">
              <a:solidFill>
                <a:srgbClr val="000099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8856" y="4834972"/>
            <a:ext cx="2563489" cy="297739"/>
          </a:xfrm>
          <a:prstGeom prst="rect">
            <a:avLst/>
          </a:prstGeom>
          <a:solidFill>
            <a:srgbClr val="F7661D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 smtClean="0">
                <a:solidFill>
                  <a:schemeClr val="bg1"/>
                </a:solidFill>
                <a:latin typeface="Arial Narrow" pitchFamily="34" charset="0"/>
              </a:rPr>
              <a:t>Plan</a:t>
            </a:r>
            <a:endParaRPr lang="en-US" sz="18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712345" y="4834972"/>
            <a:ext cx="3816054" cy="297739"/>
          </a:xfrm>
          <a:prstGeom prst="rect">
            <a:avLst/>
          </a:prstGeom>
          <a:solidFill>
            <a:srgbClr val="F7661D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 smtClean="0">
                <a:solidFill>
                  <a:schemeClr val="bg1"/>
                </a:solidFill>
                <a:latin typeface="Arial Narrow" pitchFamily="34" charset="0"/>
              </a:rPr>
              <a:t>Do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528399" y="4834972"/>
            <a:ext cx="1192330" cy="297739"/>
          </a:xfrm>
          <a:prstGeom prst="rect">
            <a:avLst/>
          </a:prstGeom>
          <a:solidFill>
            <a:srgbClr val="F7661D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 smtClean="0">
                <a:solidFill>
                  <a:schemeClr val="bg1"/>
                </a:solidFill>
                <a:latin typeface="Arial Narrow" pitchFamily="34" charset="0"/>
              </a:rPr>
              <a:t>Check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716207" y="4834972"/>
            <a:ext cx="731360" cy="297739"/>
          </a:xfrm>
          <a:prstGeom prst="rect">
            <a:avLst/>
          </a:prstGeom>
          <a:solidFill>
            <a:srgbClr val="F7661D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bg1"/>
                </a:solidFill>
                <a:latin typeface="Arial Narrow" pitchFamily="34" charset="0"/>
              </a:rPr>
              <a:t>Act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935329" y="1162782"/>
            <a:ext cx="8070993" cy="3661414"/>
            <a:chOff x="1490239" y="2511902"/>
            <a:chExt cx="10162114" cy="4610054"/>
          </a:xfrm>
        </p:grpSpPr>
        <p:grpSp>
          <p:nvGrpSpPr>
            <p:cNvPr id="111" name="Group 72"/>
            <p:cNvGrpSpPr/>
            <p:nvPr/>
          </p:nvGrpSpPr>
          <p:grpSpPr>
            <a:xfrm>
              <a:off x="1490239" y="5761460"/>
              <a:ext cx="1981199" cy="1360496"/>
              <a:chOff x="2276052" y="5432848"/>
              <a:chExt cx="1981199" cy="1360496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2276052" y="5432848"/>
                <a:ext cx="1981199" cy="930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 Improvement Strategy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 flipH="1">
                <a:off x="2276052" y="6289569"/>
                <a:ext cx="1980505" cy="50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Internal </a:t>
                </a:r>
                <a:r>
                  <a:rPr lang="en-US" sz="10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Survey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SWOT Analysis</a:t>
                </a:r>
                <a:endParaRPr 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grpSp>
          <p:nvGrpSpPr>
            <p:cNvPr id="112" name="Group 73"/>
            <p:cNvGrpSpPr/>
            <p:nvPr/>
          </p:nvGrpSpPr>
          <p:grpSpPr>
            <a:xfrm>
              <a:off x="3126422" y="5146358"/>
              <a:ext cx="1981199" cy="1818755"/>
              <a:chOff x="2222500" y="5486400"/>
              <a:chExt cx="1981199" cy="1818755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2222500" y="5486400"/>
                <a:ext cx="1981199" cy="65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Define the Problem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flipH="1">
                <a:off x="2222500" y="6220103"/>
                <a:ext cx="1543739" cy="1085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Pizza </a:t>
                </a:r>
                <a:r>
                  <a:rPr lang="en-US" sz="10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Simulation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SIPOC</a:t>
                </a:r>
                <a:endParaRPr lang="en-US" sz="1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Kano </a:t>
                </a:r>
                <a:r>
                  <a:rPr lang="en-US" sz="10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Launched Work Streams</a:t>
                </a:r>
              </a:p>
            </p:txBody>
          </p:sp>
        </p:grpSp>
        <p:grpSp>
          <p:nvGrpSpPr>
            <p:cNvPr id="113" name="Group 74"/>
            <p:cNvGrpSpPr/>
            <p:nvPr/>
          </p:nvGrpSpPr>
          <p:grpSpPr>
            <a:xfrm>
              <a:off x="4710325" y="4480235"/>
              <a:ext cx="1981200" cy="2400033"/>
              <a:chOff x="2116668" y="5488932"/>
              <a:chExt cx="1981200" cy="2400033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2116669" y="5488932"/>
                <a:ext cx="1981199" cy="65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Process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 flipH="1">
                <a:off x="2116668" y="6222635"/>
                <a:ext cx="1772861" cy="166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Activity </a:t>
                </a:r>
                <a:r>
                  <a:rPr lang="en-US" sz="10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Tracking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kern="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Workstreams</a:t>
                </a: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SOP  ●  PLC </a:t>
                </a: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● </a:t>
                </a:r>
                <a:r>
                  <a:rPr lang="en-US" sz="800" i="1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Reporting</a:t>
                </a:r>
                <a:endParaRPr lang="en-US" sz="8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Error </a:t>
                </a:r>
                <a:r>
                  <a:rPr lang="en-US" sz="800" i="1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Proofing ●  QA/QC</a:t>
                </a:r>
                <a:endParaRPr lang="en-US" sz="8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Rationalize Data Elements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Mgt ●  VSM</a:t>
                </a:r>
                <a:endParaRPr lang="en-US" sz="8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Ariba</a:t>
                </a: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Enhancements</a:t>
                </a:r>
              </a:p>
            </p:txBody>
          </p:sp>
        </p:grpSp>
        <p:grpSp>
          <p:nvGrpSpPr>
            <p:cNvPr id="114" name="Group 75"/>
            <p:cNvGrpSpPr/>
            <p:nvPr/>
          </p:nvGrpSpPr>
          <p:grpSpPr>
            <a:xfrm>
              <a:off x="9671154" y="2511902"/>
              <a:ext cx="1981199" cy="1277640"/>
              <a:chOff x="2008292" y="5526564"/>
              <a:chExt cx="1981199" cy="1277640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2008292" y="5526564"/>
                <a:ext cx="1981199" cy="65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Production Deployment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 flipH="1">
                <a:off x="2008292" y="6300429"/>
                <a:ext cx="1980505" cy="50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 Plan</a:t>
                </a:r>
              </a:p>
              <a:p>
                <a:pPr defTabSz="685800">
                  <a:defRPr/>
                </a:pPr>
                <a:r>
                  <a:rPr lang="en-US" sz="10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Reinforcement Plan</a:t>
                </a:r>
              </a:p>
            </p:txBody>
          </p:sp>
        </p:grpSp>
        <p:grpSp>
          <p:nvGrpSpPr>
            <p:cNvPr id="115" name="Group 76"/>
            <p:cNvGrpSpPr/>
            <p:nvPr/>
          </p:nvGrpSpPr>
          <p:grpSpPr>
            <a:xfrm>
              <a:off x="8251403" y="3147432"/>
              <a:ext cx="2422986" cy="2971625"/>
              <a:chOff x="2278276" y="5493439"/>
              <a:chExt cx="2422986" cy="2971625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2278279" y="5493439"/>
                <a:ext cx="1981199" cy="65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&amp; Transition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 flipH="1">
                <a:off x="2278276" y="6227143"/>
                <a:ext cx="2422986" cy="2237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endParaRPr lang="en-US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sz="11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kern="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Workstreams</a:t>
                </a:r>
                <a:r>
                  <a:rPr lang="en-US" sz="11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SOP  ●  PLC ●   Reporting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Error Proofing ●  QA/QC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Rationalize Data Elements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Mgt ●  VSM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Ariba</a:t>
                </a: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i="1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Enhancements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endParaRPr lang="en-US" sz="800" i="1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5766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en-US" sz="11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Training</a:t>
                </a:r>
                <a:endParaRPr lang="en-US" sz="11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6" name="Group 77"/>
            <p:cNvGrpSpPr/>
            <p:nvPr/>
          </p:nvGrpSpPr>
          <p:grpSpPr>
            <a:xfrm>
              <a:off x="6438950" y="3795660"/>
              <a:ext cx="2289808" cy="2419411"/>
              <a:chOff x="2155558" y="5473012"/>
              <a:chExt cx="2289808" cy="2419411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2155560" y="5473012"/>
                <a:ext cx="1981199" cy="65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Rolled-Up the Sleeves</a:t>
                </a:r>
                <a:endParaRPr lang="en-US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 flipH="1">
                <a:off x="2155558" y="6206716"/>
                <a:ext cx="2289808" cy="1685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endParaRPr lang="en-US" sz="1000" kern="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sz="11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kern="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Workstreams</a:t>
                </a:r>
                <a:r>
                  <a:rPr lang="en-US" sz="1100" kern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SOP  ●  PLC ●   Reporting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Error Proofing ●  QA/QC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Rationalize Data Elements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Mgt ●  VSM</a:t>
                </a:r>
              </a:p>
              <a:p>
                <a:pPr defTabSz="685766">
                  <a:lnSpc>
                    <a:spcPct val="150000"/>
                  </a:lnSpc>
                  <a:defRPr/>
                </a:pPr>
                <a:r>
                  <a:rPr lang="en-US" sz="800" i="1" kern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Ariba</a:t>
                </a:r>
                <a:r>
                  <a:rPr lang="en-US" sz="800" i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Enhancements</a:t>
                </a:r>
              </a:p>
            </p:txBody>
          </p:sp>
        </p:grpSp>
      </p:grpSp>
      <p:cxnSp>
        <p:nvCxnSpPr>
          <p:cNvPr id="129" name="Straight Connector 4"/>
          <p:cNvCxnSpPr/>
          <p:nvPr/>
        </p:nvCxnSpPr>
        <p:spPr>
          <a:xfrm flipV="1">
            <a:off x="280125" y="997488"/>
            <a:ext cx="7761670" cy="307516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61"/>
          <p:cNvGrpSpPr/>
          <p:nvPr/>
        </p:nvGrpSpPr>
        <p:grpSpPr>
          <a:xfrm>
            <a:off x="1681909" y="2094913"/>
            <a:ext cx="1026440" cy="1282259"/>
            <a:chOff x="2097613" y="3524885"/>
            <a:chExt cx="1292382" cy="1614481"/>
          </a:xfrm>
        </p:grpSpPr>
        <p:grpSp>
          <p:nvGrpSpPr>
            <p:cNvPr id="131" name="Group 66"/>
            <p:cNvGrpSpPr/>
            <p:nvPr/>
          </p:nvGrpSpPr>
          <p:grpSpPr>
            <a:xfrm>
              <a:off x="2097613" y="3524885"/>
              <a:ext cx="1292382" cy="1165139"/>
              <a:chOff x="2097613" y="3524885"/>
              <a:chExt cx="1292382" cy="1165139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507918" y="4563406"/>
                <a:ext cx="882077" cy="1266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  <a:alpha val="47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4" name="Group 69"/>
              <p:cNvGrpSpPr/>
              <p:nvPr/>
            </p:nvGrpSpPr>
            <p:grpSpPr>
              <a:xfrm>
                <a:off x="2097613" y="3524885"/>
                <a:ext cx="1129622" cy="1129617"/>
                <a:chOff x="2322331" y="670279"/>
                <a:chExt cx="1321599" cy="1321592"/>
              </a:xfrm>
              <a:effectLst/>
            </p:grpSpPr>
            <p:sp>
              <p:nvSpPr>
                <p:cNvPr id="135" name="Oval 134"/>
                <p:cNvSpPr/>
                <p:nvPr/>
              </p:nvSpPr>
              <p:spPr>
                <a:xfrm>
                  <a:off x="2322331" y="670279"/>
                  <a:ext cx="1321599" cy="1321592"/>
                </a:xfrm>
                <a:prstGeom prst="ellipse">
                  <a:avLst/>
                </a:prstGeom>
                <a:solidFill>
                  <a:srgbClr val="009ED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2435451" y="783400"/>
                  <a:ext cx="1095360" cy="10953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2000"/>
                      </a:schemeClr>
                    </a:gs>
                    <a:gs pos="56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685800">
                    <a:defRPr/>
                  </a:pPr>
                  <a:endParaRPr lang="en-US" sz="11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2" name="Oval 131"/>
            <p:cNvSpPr/>
            <p:nvPr/>
          </p:nvSpPr>
          <p:spPr>
            <a:xfrm>
              <a:off x="2633294" y="4956485"/>
              <a:ext cx="182881" cy="182881"/>
            </a:xfrm>
            <a:prstGeom prst="ellipse">
              <a:avLst/>
            </a:prstGeom>
            <a:solidFill>
              <a:srgbClr val="009E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37" name="Oval 136"/>
          <p:cNvSpPr/>
          <p:nvPr/>
        </p:nvSpPr>
        <p:spPr>
          <a:xfrm>
            <a:off x="4716579" y="2206618"/>
            <a:ext cx="145248" cy="145248"/>
          </a:xfrm>
          <a:prstGeom prst="ellipse">
            <a:avLst/>
          </a:prstGeom>
          <a:solidFill>
            <a:srgbClr val="6DA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38" name="Group 56"/>
          <p:cNvGrpSpPr/>
          <p:nvPr/>
        </p:nvGrpSpPr>
        <p:grpSpPr>
          <a:xfrm>
            <a:off x="4291129" y="1069607"/>
            <a:ext cx="1026440" cy="925381"/>
            <a:chOff x="5382859" y="2233931"/>
            <a:chExt cx="1292382" cy="1165139"/>
          </a:xfrm>
        </p:grpSpPr>
        <p:sp>
          <p:nvSpPr>
            <p:cNvPr id="139" name="Oval 138"/>
            <p:cNvSpPr/>
            <p:nvPr/>
          </p:nvSpPr>
          <p:spPr>
            <a:xfrm>
              <a:off x="5793164" y="3272452"/>
              <a:ext cx="882077" cy="12661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  <a:alpha val="47000"/>
                  </a:schemeClr>
                </a:gs>
                <a:gs pos="100000">
                  <a:schemeClr val="tx1">
                    <a:alpha val="8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40" name="Group 58"/>
            <p:cNvGrpSpPr/>
            <p:nvPr/>
          </p:nvGrpSpPr>
          <p:grpSpPr>
            <a:xfrm>
              <a:off x="5382859" y="2233931"/>
              <a:ext cx="1129622" cy="1129617"/>
              <a:chOff x="5382859" y="2233931"/>
              <a:chExt cx="1129622" cy="1129617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382859" y="2233931"/>
                <a:ext cx="1129622" cy="1129617"/>
              </a:xfrm>
              <a:prstGeom prst="ellipse">
                <a:avLst/>
              </a:prstGeom>
              <a:solidFill>
                <a:srgbClr val="6DA82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479547" y="2330620"/>
                <a:ext cx="936247" cy="9362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2000"/>
                    </a:schemeClr>
                  </a:gs>
                  <a:gs pos="56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3" name="Oval 142"/>
          <p:cNvSpPr/>
          <p:nvPr/>
        </p:nvSpPr>
        <p:spPr>
          <a:xfrm>
            <a:off x="3312393" y="2407078"/>
            <a:ext cx="700566" cy="10056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47000"/>
                </a:schemeClr>
              </a:gs>
              <a:gs pos="100000">
                <a:schemeClr val="tx1">
                  <a:alpha val="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2986519" y="1582260"/>
            <a:ext cx="897172" cy="897169"/>
          </a:xfrm>
          <a:prstGeom prst="ellipse">
            <a:avLst/>
          </a:prstGeom>
          <a:solidFill>
            <a:srgbClr val="3B3B3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3063311" y="1659053"/>
            <a:ext cx="743589" cy="74358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56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800">
              <a:defRPr/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3411969" y="2719271"/>
            <a:ext cx="145248" cy="145248"/>
          </a:xfrm>
          <a:prstGeom prst="ellipse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47" name="Group 37"/>
          <p:cNvGrpSpPr/>
          <p:nvPr/>
        </p:nvGrpSpPr>
        <p:grpSpPr>
          <a:xfrm>
            <a:off x="377299" y="2607568"/>
            <a:ext cx="1026440" cy="925381"/>
            <a:chOff x="454990" y="4170364"/>
            <a:chExt cx="1292382" cy="1165139"/>
          </a:xfrm>
        </p:grpSpPr>
        <p:sp>
          <p:nvSpPr>
            <p:cNvPr id="148" name="Oval 147"/>
            <p:cNvSpPr/>
            <p:nvPr/>
          </p:nvSpPr>
          <p:spPr>
            <a:xfrm>
              <a:off x="865295" y="5208885"/>
              <a:ext cx="882077" cy="12661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  <a:alpha val="47000"/>
                  </a:schemeClr>
                </a:gs>
                <a:gs pos="100000">
                  <a:schemeClr val="tx1">
                    <a:alpha val="8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454990" y="4170364"/>
              <a:ext cx="1129622" cy="1129617"/>
              <a:chOff x="2322331" y="670279"/>
              <a:chExt cx="1321599" cy="1321592"/>
            </a:xfrm>
            <a:effectLst/>
          </p:grpSpPr>
          <p:sp>
            <p:nvSpPr>
              <p:cNvPr id="150" name="Oval 149"/>
              <p:cNvSpPr/>
              <p:nvPr/>
            </p:nvSpPr>
            <p:spPr>
              <a:xfrm>
                <a:off x="2322331" y="670279"/>
                <a:ext cx="1321599" cy="1321592"/>
              </a:xfrm>
              <a:prstGeom prst="ellipse">
                <a:avLst/>
              </a:prstGeom>
              <a:solidFill>
                <a:srgbClr val="E3221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435451" y="783400"/>
                <a:ext cx="1095360" cy="1095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2000"/>
                    </a:schemeClr>
                  </a:gs>
                  <a:gs pos="56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85800">
                  <a:defRPr/>
                </a:pPr>
                <a:endParaRPr lang="en-US" sz="11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2" name="Oval 151"/>
          <p:cNvSpPr/>
          <p:nvPr/>
        </p:nvSpPr>
        <p:spPr>
          <a:xfrm>
            <a:off x="802749" y="3744579"/>
            <a:ext cx="145248" cy="145248"/>
          </a:xfrm>
          <a:prstGeom prst="ellipse">
            <a:avLst/>
          </a:prstGeom>
          <a:solidFill>
            <a:srgbClr val="E3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53" name="Group 20"/>
          <p:cNvGrpSpPr/>
          <p:nvPr/>
        </p:nvGrpSpPr>
        <p:grpSpPr>
          <a:xfrm>
            <a:off x="5595739" y="556954"/>
            <a:ext cx="1026440" cy="1282259"/>
            <a:chOff x="7025482" y="1588454"/>
            <a:chExt cx="1292382" cy="1614481"/>
          </a:xfrm>
        </p:grpSpPr>
        <p:sp>
          <p:nvSpPr>
            <p:cNvPr id="154" name="Oval 153"/>
            <p:cNvSpPr/>
            <p:nvPr/>
          </p:nvSpPr>
          <p:spPr>
            <a:xfrm>
              <a:off x="7561163" y="3020054"/>
              <a:ext cx="182881" cy="182881"/>
            </a:xfrm>
            <a:prstGeom prst="ellipse">
              <a:avLst/>
            </a:prstGeom>
            <a:solidFill>
              <a:srgbClr val="641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55" name="Group 27"/>
            <p:cNvGrpSpPr/>
            <p:nvPr/>
          </p:nvGrpSpPr>
          <p:grpSpPr>
            <a:xfrm>
              <a:off x="7025482" y="1588454"/>
              <a:ext cx="1292382" cy="1165139"/>
              <a:chOff x="7025482" y="1588454"/>
              <a:chExt cx="1292382" cy="1165139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7435787" y="2626975"/>
                <a:ext cx="882077" cy="1266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  <a:alpha val="47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7" name="Group 29"/>
              <p:cNvGrpSpPr/>
              <p:nvPr/>
            </p:nvGrpSpPr>
            <p:grpSpPr>
              <a:xfrm>
                <a:off x="7025482" y="1588454"/>
                <a:ext cx="1129622" cy="1129617"/>
                <a:chOff x="7025482" y="1588454"/>
                <a:chExt cx="1129622" cy="1129617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7025482" y="1588454"/>
                  <a:ext cx="1129622" cy="1129617"/>
                </a:xfrm>
                <a:prstGeom prst="ellipse">
                  <a:avLst/>
                </a:prstGeom>
                <a:solidFill>
                  <a:srgbClr val="64196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Oval 31"/>
                <p:cNvSpPr/>
                <p:nvPr/>
              </p:nvSpPr>
              <p:spPr>
                <a:xfrm>
                  <a:off x="7122170" y="1685143"/>
                  <a:ext cx="936247" cy="9362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2000"/>
                      </a:schemeClr>
                    </a:gs>
                    <a:gs pos="56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1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60" name="Group 12"/>
          <p:cNvGrpSpPr/>
          <p:nvPr/>
        </p:nvGrpSpPr>
        <p:grpSpPr>
          <a:xfrm>
            <a:off x="6900348" y="44301"/>
            <a:ext cx="1026440" cy="1282259"/>
            <a:chOff x="8668103" y="942977"/>
            <a:chExt cx="1292382" cy="1614481"/>
          </a:xfrm>
        </p:grpSpPr>
        <p:grpSp>
          <p:nvGrpSpPr>
            <p:cNvPr id="161" name="Group 14"/>
            <p:cNvGrpSpPr/>
            <p:nvPr/>
          </p:nvGrpSpPr>
          <p:grpSpPr>
            <a:xfrm>
              <a:off x="8668103" y="942977"/>
              <a:ext cx="1292382" cy="1165139"/>
              <a:chOff x="8668103" y="942977"/>
              <a:chExt cx="1292382" cy="1165139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9078408" y="1981498"/>
                <a:ext cx="882077" cy="1266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  <a:alpha val="47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4" name="Group 17"/>
              <p:cNvGrpSpPr/>
              <p:nvPr/>
            </p:nvGrpSpPr>
            <p:grpSpPr>
              <a:xfrm>
                <a:off x="8668103" y="942977"/>
                <a:ext cx="1129622" cy="1129617"/>
                <a:chOff x="2322331" y="670279"/>
                <a:chExt cx="1321599" cy="1321592"/>
              </a:xfrm>
              <a:effectLst/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2331" y="670279"/>
                  <a:ext cx="1321599" cy="1321592"/>
                </a:xfrm>
                <a:prstGeom prst="ellipse">
                  <a:avLst/>
                </a:prstGeom>
                <a:solidFill>
                  <a:srgbClr val="F3B50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2435451" y="783400"/>
                  <a:ext cx="1095360" cy="10953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2000"/>
                      </a:schemeClr>
                    </a:gs>
                    <a:gs pos="56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1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62" name="Oval 161"/>
            <p:cNvSpPr/>
            <p:nvPr/>
          </p:nvSpPr>
          <p:spPr>
            <a:xfrm>
              <a:off x="9203784" y="2374577"/>
              <a:ext cx="182881" cy="182881"/>
            </a:xfrm>
            <a:prstGeom prst="ellipse">
              <a:avLst/>
            </a:prstGeom>
            <a:solidFill>
              <a:srgbClr val="F3B5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339696" y="2875369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January</a:t>
            </a:r>
            <a:endParaRPr lang="en-US" sz="1600" dirty="0">
              <a:latin typeface="Avenir Medium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629963" y="23728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February</a:t>
            </a:r>
            <a:endParaRPr lang="en-US" sz="1600" dirty="0">
              <a:latin typeface="Avenir Medium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052334" y="1860699"/>
            <a:ext cx="755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March</a:t>
            </a:r>
            <a:endParaRPr lang="en-US" sz="1600" dirty="0">
              <a:latin typeface="Avenir Medium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441004" y="135136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April</a:t>
            </a:r>
            <a:endParaRPr lang="en-US" sz="1600" dirty="0">
              <a:latin typeface="Avenir Medium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746141" y="82756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May</a:t>
            </a:r>
            <a:endParaRPr lang="en-US" sz="1600" dirty="0">
              <a:latin typeface="Avenir Medium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026056" y="32606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venir Medium"/>
              </a:rPr>
              <a:t>June</a:t>
            </a:r>
            <a:endParaRPr lang="en-US" sz="1600" dirty="0">
              <a:latin typeface="Avenir Medium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705337" y="4834973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3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Leaning on Our Core Values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4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grpSp>
        <p:nvGrpSpPr>
          <p:cNvPr id="11" name="Group 39"/>
          <p:cNvGrpSpPr/>
          <p:nvPr/>
        </p:nvGrpSpPr>
        <p:grpSpPr>
          <a:xfrm>
            <a:off x="2656399" y="1027787"/>
            <a:ext cx="3767405" cy="3767405"/>
            <a:chOff x="3646226" y="1501893"/>
            <a:chExt cx="4875474" cy="4875474"/>
          </a:xfrm>
        </p:grpSpPr>
        <p:grpSp>
          <p:nvGrpSpPr>
            <p:cNvPr id="12" name="Group 32"/>
            <p:cNvGrpSpPr/>
            <p:nvPr/>
          </p:nvGrpSpPr>
          <p:grpSpPr>
            <a:xfrm>
              <a:off x="3646226" y="1501893"/>
              <a:ext cx="4875474" cy="4875474"/>
              <a:chOff x="3658926" y="1552693"/>
              <a:chExt cx="4875474" cy="4875474"/>
            </a:xfrm>
          </p:grpSpPr>
          <p:sp>
            <p:nvSpPr>
              <p:cNvPr id="21" name="Donut 20"/>
              <p:cNvSpPr/>
              <p:nvPr/>
            </p:nvSpPr>
            <p:spPr>
              <a:xfrm>
                <a:off x="3658926" y="1552693"/>
                <a:ext cx="4875474" cy="4875474"/>
              </a:xfrm>
              <a:prstGeom prst="donut">
                <a:avLst>
                  <a:gd name="adj" fmla="val 15101"/>
                </a:avLst>
              </a:prstGeom>
              <a:solidFill>
                <a:srgbClr val="EEEEE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Group 30"/>
              <p:cNvGrpSpPr/>
              <p:nvPr/>
            </p:nvGrpSpPr>
            <p:grpSpPr>
              <a:xfrm>
                <a:off x="3858830" y="1752600"/>
                <a:ext cx="4475666" cy="4475660"/>
                <a:chOff x="3858830" y="1752600"/>
                <a:chExt cx="4475666" cy="4475660"/>
              </a:xfrm>
            </p:grpSpPr>
            <p:grpSp>
              <p:nvGrpSpPr>
                <p:cNvPr id="23" name="Group 4"/>
                <p:cNvGrpSpPr/>
                <p:nvPr/>
              </p:nvGrpSpPr>
              <p:grpSpPr>
                <a:xfrm>
                  <a:off x="3858830" y="1752600"/>
                  <a:ext cx="4475666" cy="4475660"/>
                  <a:chOff x="3874671" y="1720955"/>
                  <a:chExt cx="4442658" cy="4442652"/>
                </a:xfrm>
              </p:grpSpPr>
              <p:sp>
                <p:nvSpPr>
                  <p:cNvPr id="27" name="Freeform 26"/>
                  <p:cNvSpPr/>
                  <p:nvPr/>
                </p:nvSpPr>
                <p:spPr>
                  <a:xfrm>
                    <a:off x="7082177" y="2145999"/>
                    <a:ext cx="1235152" cy="2430481"/>
                  </a:xfrm>
                  <a:custGeom>
                    <a:avLst/>
                    <a:gdLst>
                      <a:gd name="connsiteX0" fmla="*/ 369090 w 1438702"/>
                      <a:gd name="connsiteY0" fmla="*/ 0 h 2831020"/>
                      <a:gd name="connsiteX1" fmla="*/ 497130 w 1438702"/>
                      <a:gd name="connsiteY1" fmla="*/ 95746 h 2831020"/>
                      <a:gd name="connsiteX2" fmla="*/ 1438702 w 1438702"/>
                      <a:gd name="connsiteY2" fmla="*/ 2092307 h 2831020"/>
                      <a:gd name="connsiteX3" fmla="*/ 1386135 w 1438702"/>
                      <a:gd name="connsiteY3" fmla="*/ 2613759 h 2831020"/>
                      <a:gd name="connsiteX4" fmla="*/ 1369225 w 1438702"/>
                      <a:gd name="connsiteY4" fmla="*/ 2679530 h 2831020"/>
                      <a:gd name="connsiteX5" fmla="*/ 995625 w 1438702"/>
                      <a:gd name="connsiteY5" fmla="*/ 2831020 h 2831020"/>
                      <a:gd name="connsiteX6" fmla="*/ 769712 w 1438702"/>
                      <a:gd name="connsiteY6" fmla="*/ 2468470 h 2831020"/>
                      <a:gd name="connsiteX7" fmla="*/ 796609 w 1438702"/>
                      <a:gd name="connsiteY7" fmla="*/ 2292237 h 2831020"/>
                      <a:gd name="connsiteX8" fmla="*/ 806704 w 1438702"/>
                      <a:gd name="connsiteY8" fmla="*/ 2092307 h 2831020"/>
                      <a:gd name="connsiteX9" fmla="*/ 95120 w 1438702"/>
                      <a:gd name="connsiteY9" fmla="*/ 583426 h 2831020"/>
                      <a:gd name="connsiteX10" fmla="*/ 0 w 1438702"/>
                      <a:gd name="connsiteY10" fmla="*/ 512299 h 2831020"/>
                      <a:gd name="connsiteX11" fmla="*/ 398526 w 1438702"/>
                      <a:gd name="connsiteY11" fmla="*/ 413466 h 2831020"/>
                      <a:gd name="connsiteX12" fmla="*/ 369090 w 1438702"/>
                      <a:gd name="connsiteY12" fmla="*/ 0 h 2831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38702" h="2831020">
                        <a:moveTo>
                          <a:pt x="369090" y="0"/>
                        </a:moveTo>
                        <a:lnTo>
                          <a:pt x="497130" y="95746"/>
                        </a:lnTo>
                        <a:cubicBezTo>
                          <a:pt x="1072170" y="570312"/>
                          <a:pt x="1438702" y="1288506"/>
                          <a:pt x="1438702" y="2092307"/>
                        </a:cubicBezTo>
                        <a:cubicBezTo>
                          <a:pt x="1438702" y="2270930"/>
                          <a:pt x="1420602" y="2445326"/>
                          <a:pt x="1386135" y="2613759"/>
                        </a:cubicBezTo>
                        <a:lnTo>
                          <a:pt x="1369225" y="2679530"/>
                        </a:lnTo>
                        <a:lnTo>
                          <a:pt x="995625" y="2831020"/>
                        </a:lnTo>
                        <a:lnTo>
                          <a:pt x="769712" y="2468470"/>
                        </a:lnTo>
                        <a:lnTo>
                          <a:pt x="796609" y="2292237"/>
                        </a:lnTo>
                        <a:cubicBezTo>
                          <a:pt x="803284" y="2226502"/>
                          <a:pt x="806703" y="2159804"/>
                          <a:pt x="806704" y="2092307"/>
                        </a:cubicBezTo>
                        <a:cubicBezTo>
                          <a:pt x="806704" y="1484844"/>
                          <a:pt x="529702" y="942076"/>
                          <a:pt x="95120" y="583426"/>
                        </a:cubicBezTo>
                        <a:lnTo>
                          <a:pt x="0" y="512299"/>
                        </a:lnTo>
                        <a:lnTo>
                          <a:pt x="398526" y="413466"/>
                        </a:lnTo>
                        <a:lnTo>
                          <a:pt x="3690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24657"/>
                      </a:gs>
                      <a:gs pos="100000">
                        <a:srgbClr val="EA1025"/>
                      </a:gs>
                    </a:gsLst>
                    <a:path path="circle">
                      <a:fillToRect l="50000" t="50000" r="50000" b="50000"/>
                    </a:path>
                  </a:gradFill>
                  <a:ln w="25400">
                    <a:solidFill>
                      <a:schemeClr val="tx1"/>
                    </a:solidFill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>
                    <a:off x="3874671" y="2265811"/>
                    <a:ext cx="1104750" cy="2359251"/>
                  </a:xfrm>
                  <a:custGeom>
                    <a:avLst/>
                    <a:gdLst>
                      <a:gd name="connsiteX0" fmla="*/ 893363 w 1286810"/>
                      <a:gd name="connsiteY0" fmla="*/ 0 h 2748052"/>
                      <a:gd name="connsiteX1" fmla="*/ 1286810 w 1286810"/>
                      <a:gd name="connsiteY1" fmla="*/ 97572 h 2748052"/>
                      <a:gd name="connsiteX2" fmla="*/ 1256524 w 1286810"/>
                      <a:gd name="connsiteY2" fmla="*/ 522990 h 2748052"/>
                      <a:gd name="connsiteX3" fmla="*/ 1204721 w 1286810"/>
                      <a:gd name="connsiteY3" fmla="*/ 570070 h 2748052"/>
                      <a:gd name="connsiteX4" fmla="*/ 631998 w 1286810"/>
                      <a:gd name="connsiteY4" fmla="*/ 1952747 h 2748052"/>
                      <a:gd name="connsiteX5" fmla="*/ 719910 w 1286810"/>
                      <a:gd name="connsiteY5" fmla="*/ 2534222 h 2748052"/>
                      <a:gd name="connsiteX6" fmla="*/ 728783 w 1286810"/>
                      <a:gd name="connsiteY6" fmla="*/ 2558470 h 2748052"/>
                      <a:gd name="connsiteX7" fmla="*/ 341730 w 1286810"/>
                      <a:gd name="connsiteY7" fmla="*/ 2401524 h 2748052"/>
                      <a:gd name="connsiteX8" fmla="*/ 125801 w 1286810"/>
                      <a:gd name="connsiteY8" fmla="*/ 2748052 h 2748052"/>
                      <a:gd name="connsiteX9" fmla="*/ 116324 w 1286810"/>
                      <a:gd name="connsiteY9" fmla="*/ 2722160 h 2748052"/>
                      <a:gd name="connsiteX10" fmla="*/ 0 w 1286810"/>
                      <a:gd name="connsiteY10" fmla="*/ 1952747 h 2748052"/>
                      <a:gd name="connsiteX11" fmla="*/ 757831 w 1286810"/>
                      <a:gd name="connsiteY11" fmla="*/ 123181 h 2748052"/>
                      <a:gd name="connsiteX12" fmla="*/ 893363 w 1286810"/>
                      <a:gd name="connsiteY12" fmla="*/ 0 h 2748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86810" h="2748052">
                        <a:moveTo>
                          <a:pt x="893363" y="0"/>
                        </a:moveTo>
                        <a:lnTo>
                          <a:pt x="1286810" y="97572"/>
                        </a:lnTo>
                        <a:lnTo>
                          <a:pt x="1256524" y="522990"/>
                        </a:lnTo>
                        <a:lnTo>
                          <a:pt x="1204721" y="570070"/>
                        </a:lnTo>
                        <a:cubicBezTo>
                          <a:pt x="850863" y="923929"/>
                          <a:pt x="631998" y="1412778"/>
                          <a:pt x="631998" y="1952747"/>
                        </a:cubicBezTo>
                        <a:cubicBezTo>
                          <a:pt x="631998" y="2155236"/>
                          <a:pt x="662776" y="2350535"/>
                          <a:pt x="719910" y="2534222"/>
                        </a:cubicBezTo>
                        <a:lnTo>
                          <a:pt x="728783" y="2558470"/>
                        </a:lnTo>
                        <a:lnTo>
                          <a:pt x="341730" y="2401524"/>
                        </a:lnTo>
                        <a:lnTo>
                          <a:pt x="125801" y="2748052"/>
                        </a:lnTo>
                        <a:lnTo>
                          <a:pt x="116324" y="2722160"/>
                        </a:lnTo>
                        <a:cubicBezTo>
                          <a:pt x="40725" y="2479103"/>
                          <a:pt x="0" y="2220681"/>
                          <a:pt x="0" y="1952747"/>
                        </a:cubicBezTo>
                        <a:cubicBezTo>
                          <a:pt x="0" y="1238256"/>
                          <a:pt x="289605" y="591408"/>
                          <a:pt x="757831" y="123181"/>
                        </a:cubicBezTo>
                        <a:lnTo>
                          <a:pt x="8933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12607C"/>
                      </a:gs>
                      <a:gs pos="100000">
                        <a:srgbClr val="0D4457"/>
                      </a:gs>
                    </a:gsLst>
                    <a:path path="circle">
                      <a:fillToRect l="50000" t="50000" r="50000" b="50000"/>
                    </a:path>
                  </a:gradFill>
                  <a:ln w="254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6061726" y="4462338"/>
                    <a:ext cx="2147396" cy="1692668"/>
                  </a:xfrm>
                  <a:custGeom>
                    <a:avLst/>
                    <a:gdLst>
                      <a:gd name="connsiteX0" fmla="*/ 1898526 w 2501283"/>
                      <a:gd name="connsiteY0" fmla="*/ 0 h 1971617"/>
                      <a:gd name="connsiteX1" fmla="*/ 2114714 w 2501283"/>
                      <a:gd name="connsiteY1" fmla="*/ 346946 h 1971617"/>
                      <a:gd name="connsiteX2" fmla="*/ 2501283 w 2501283"/>
                      <a:gd name="connsiteY2" fmla="*/ 190195 h 1971617"/>
                      <a:gd name="connsiteX3" fmla="*/ 2423992 w 2501283"/>
                      <a:gd name="connsiteY3" fmla="*/ 401371 h 1971617"/>
                      <a:gd name="connsiteX4" fmla="*/ 304470 w 2501283"/>
                      <a:gd name="connsiteY4" fmla="*/ 1968280 h 1971617"/>
                      <a:gd name="connsiteX5" fmla="*/ 260561 w 2501283"/>
                      <a:gd name="connsiteY5" fmla="*/ 1971617 h 1971617"/>
                      <a:gd name="connsiteX6" fmla="*/ 0 w 2501283"/>
                      <a:gd name="connsiteY6" fmla="*/ 1661885 h 1971617"/>
                      <a:gd name="connsiteX7" fmla="*/ 275781 w 2501283"/>
                      <a:gd name="connsiteY7" fmla="*/ 1334060 h 1971617"/>
                      <a:gd name="connsiteX8" fmla="*/ 434005 w 2501283"/>
                      <a:gd name="connsiteY8" fmla="*/ 1309912 h 1971617"/>
                      <a:gd name="connsiteX9" fmla="*/ 1841659 w 2501283"/>
                      <a:gd name="connsiteY9" fmla="*/ 155369 h 1971617"/>
                      <a:gd name="connsiteX10" fmla="*/ 1898526 w 2501283"/>
                      <a:gd name="connsiteY10" fmla="*/ 0 h 1971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01283" h="1971617">
                        <a:moveTo>
                          <a:pt x="1898526" y="0"/>
                        </a:moveTo>
                        <a:lnTo>
                          <a:pt x="2114714" y="346946"/>
                        </a:lnTo>
                        <a:lnTo>
                          <a:pt x="2501283" y="190195"/>
                        </a:lnTo>
                        <a:lnTo>
                          <a:pt x="2423992" y="401371"/>
                        </a:lnTo>
                        <a:cubicBezTo>
                          <a:pt x="2063936" y="1252639"/>
                          <a:pt x="1261258" y="1871112"/>
                          <a:pt x="304470" y="1968280"/>
                        </a:cubicBezTo>
                        <a:lnTo>
                          <a:pt x="260561" y="1971617"/>
                        </a:lnTo>
                        <a:lnTo>
                          <a:pt x="0" y="1661885"/>
                        </a:lnTo>
                        <a:lnTo>
                          <a:pt x="275781" y="1334060"/>
                        </a:lnTo>
                        <a:lnTo>
                          <a:pt x="434005" y="1309912"/>
                        </a:lnTo>
                        <a:cubicBezTo>
                          <a:pt x="1070466" y="1179673"/>
                          <a:pt x="1594287" y="740220"/>
                          <a:pt x="1841659" y="155369"/>
                        </a:cubicBezTo>
                        <a:lnTo>
                          <a:pt x="189852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EC72C"/>
                      </a:gs>
                      <a:gs pos="100000">
                        <a:srgbClr val="E9AC01"/>
                      </a:gs>
                    </a:gsLst>
                    <a:path path="circle">
                      <a:fillToRect l="50000" t="50000" r="50000" b="50000"/>
                    </a:path>
                  </a:gradFill>
                  <a:ln w="25400">
                    <a:solidFill>
                      <a:schemeClr val="bg1"/>
                    </a:solidFill>
                  </a:ln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reeform 29"/>
                  <p:cNvSpPr/>
                  <p:nvPr/>
                </p:nvSpPr>
                <p:spPr>
                  <a:xfrm>
                    <a:off x="4047121" y="4511280"/>
                    <a:ext cx="2052290" cy="1652327"/>
                  </a:xfrm>
                  <a:custGeom>
                    <a:avLst/>
                    <a:gdLst>
                      <a:gd name="connsiteX0" fmla="*/ 210391 w 2390503"/>
                      <a:gd name="connsiteY0" fmla="*/ 0 h 1924628"/>
                      <a:gd name="connsiteX1" fmla="*/ 616795 w 2390503"/>
                      <a:gd name="connsiteY1" fmla="*/ 164794 h 1924628"/>
                      <a:gd name="connsiteX2" fmla="*/ 667134 w 2390503"/>
                      <a:gd name="connsiteY2" fmla="*/ 269290 h 1924628"/>
                      <a:gd name="connsiteX3" fmla="*/ 2186599 w 2390503"/>
                      <a:gd name="connsiteY3" fmla="*/ 1282535 h 1924628"/>
                      <a:gd name="connsiteX4" fmla="*/ 2384365 w 2390503"/>
                      <a:gd name="connsiteY4" fmla="*/ 1292520 h 1924628"/>
                      <a:gd name="connsiteX5" fmla="*/ 2121598 w 2390503"/>
                      <a:gd name="connsiteY5" fmla="*/ 1604876 h 1924628"/>
                      <a:gd name="connsiteX6" fmla="*/ 2390503 w 2390503"/>
                      <a:gd name="connsiteY6" fmla="*/ 1924528 h 1924628"/>
                      <a:gd name="connsiteX7" fmla="*/ 2386528 w 2390503"/>
                      <a:gd name="connsiteY7" fmla="*/ 1924628 h 1924628"/>
                      <a:gd name="connsiteX8" fmla="*/ 2461 w 2390503"/>
                      <a:gd name="connsiteY8" fmla="*/ 344362 h 1924628"/>
                      <a:gd name="connsiteX9" fmla="*/ 0 w 2390503"/>
                      <a:gd name="connsiteY9" fmla="*/ 337639 h 1924628"/>
                      <a:gd name="connsiteX10" fmla="*/ 210391 w 2390503"/>
                      <a:gd name="connsiteY10" fmla="*/ 0 h 1924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90503" h="1924628">
                        <a:moveTo>
                          <a:pt x="210391" y="0"/>
                        </a:moveTo>
                        <a:lnTo>
                          <a:pt x="616795" y="164794"/>
                        </a:lnTo>
                        <a:lnTo>
                          <a:pt x="667134" y="269290"/>
                        </a:lnTo>
                        <a:cubicBezTo>
                          <a:pt x="968158" y="823424"/>
                          <a:pt x="1529252" y="1215777"/>
                          <a:pt x="2186599" y="1282535"/>
                        </a:cubicBezTo>
                        <a:lnTo>
                          <a:pt x="2384365" y="1292520"/>
                        </a:lnTo>
                        <a:lnTo>
                          <a:pt x="2121598" y="1604876"/>
                        </a:lnTo>
                        <a:lnTo>
                          <a:pt x="2390503" y="1924528"/>
                        </a:lnTo>
                        <a:lnTo>
                          <a:pt x="2386528" y="1924628"/>
                        </a:lnTo>
                        <a:cubicBezTo>
                          <a:pt x="1314794" y="1924628"/>
                          <a:pt x="395249" y="1273018"/>
                          <a:pt x="2461" y="344362"/>
                        </a:cubicBezTo>
                        <a:lnTo>
                          <a:pt x="0" y="337639"/>
                        </a:lnTo>
                        <a:lnTo>
                          <a:pt x="2103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87D2D"/>
                      </a:gs>
                      <a:gs pos="100000">
                        <a:srgbClr val="C15F15"/>
                      </a:gs>
                    </a:gsLst>
                    <a:path path="circle">
                      <a:fillToRect l="50000" t="50000" r="50000" b="50000"/>
                    </a:path>
                  </a:gradFill>
                  <a:ln w="25400">
                    <a:solidFill>
                      <a:schemeClr val="bg1"/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4787889" y="1720955"/>
                    <a:ext cx="2480151" cy="864089"/>
                  </a:xfrm>
                  <a:custGeom>
                    <a:avLst/>
                    <a:gdLst>
                      <a:gd name="connsiteX0" fmla="*/ 1523684 w 2888874"/>
                      <a:gd name="connsiteY0" fmla="*/ 0 h 1006489"/>
                      <a:gd name="connsiteX1" fmla="*/ 2756992 w 2888874"/>
                      <a:gd name="connsiteY1" fmla="*/ 312285 h 1006489"/>
                      <a:gd name="connsiteX2" fmla="*/ 2860307 w 2888874"/>
                      <a:gd name="connsiteY2" fmla="*/ 375050 h 1006489"/>
                      <a:gd name="connsiteX3" fmla="*/ 2888874 w 2888874"/>
                      <a:gd name="connsiteY3" fmla="*/ 776301 h 1006489"/>
                      <a:gd name="connsiteX4" fmla="*/ 2474107 w 2888874"/>
                      <a:gd name="connsiteY4" fmla="*/ 879161 h 1006489"/>
                      <a:gd name="connsiteX5" fmla="*/ 2455744 w 2888874"/>
                      <a:gd name="connsiteY5" fmla="*/ 868005 h 1006489"/>
                      <a:gd name="connsiteX6" fmla="*/ 1523684 w 2888874"/>
                      <a:gd name="connsiteY6" fmla="*/ 631997 h 1006489"/>
                      <a:gd name="connsiteX7" fmla="*/ 430400 w 2888874"/>
                      <a:gd name="connsiteY7" fmla="*/ 965951 h 1006489"/>
                      <a:gd name="connsiteX8" fmla="*/ 376188 w 2888874"/>
                      <a:gd name="connsiteY8" fmla="*/ 1006489 h 1006489"/>
                      <a:gd name="connsiteX9" fmla="*/ 405130 w 2888874"/>
                      <a:gd name="connsiteY9" fmla="*/ 599968 h 1006489"/>
                      <a:gd name="connsiteX10" fmla="*/ 0 w 2888874"/>
                      <a:gd name="connsiteY10" fmla="*/ 499499 h 1006489"/>
                      <a:gd name="connsiteX11" fmla="*/ 77044 w 2888874"/>
                      <a:gd name="connsiteY11" fmla="*/ 441886 h 1006489"/>
                      <a:gd name="connsiteX12" fmla="*/ 1523684 w 2888874"/>
                      <a:gd name="connsiteY12" fmla="*/ 0 h 1006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88874" h="1006489">
                        <a:moveTo>
                          <a:pt x="1523684" y="0"/>
                        </a:moveTo>
                        <a:cubicBezTo>
                          <a:pt x="1970241" y="0"/>
                          <a:pt x="2390375" y="113127"/>
                          <a:pt x="2756992" y="312285"/>
                        </a:cubicBezTo>
                        <a:lnTo>
                          <a:pt x="2860307" y="375050"/>
                        </a:lnTo>
                        <a:lnTo>
                          <a:pt x="2888874" y="776301"/>
                        </a:lnTo>
                        <a:lnTo>
                          <a:pt x="2474107" y="879161"/>
                        </a:lnTo>
                        <a:lnTo>
                          <a:pt x="2455744" y="868005"/>
                        </a:lnTo>
                        <a:cubicBezTo>
                          <a:pt x="2178677" y="717493"/>
                          <a:pt x="1861165" y="631999"/>
                          <a:pt x="1523684" y="631997"/>
                        </a:cubicBezTo>
                        <a:cubicBezTo>
                          <a:pt x="1118707" y="631998"/>
                          <a:pt x="742484" y="755110"/>
                          <a:pt x="430400" y="965951"/>
                        </a:cubicBezTo>
                        <a:lnTo>
                          <a:pt x="376188" y="1006489"/>
                        </a:lnTo>
                        <a:lnTo>
                          <a:pt x="405130" y="599968"/>
                        </a:lnTo>
                        <a:lnTo>
                          <a:pt x="0" y="499499"/>
                        </a:lnTo>
                        <a:lnTo>
                          <a:pt x="77044" y="441886"/>
                        </a:lnTo>
                        <a:cubicBezTo>
                          <a:pt x="489996" y="162901"/>
                          <a:pt x="987816" y="0"/>
                          <a:pt x="152368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16C2D0"/>
                      </a:gs>
                      <a:gs pos="100000">
                        <a:srgbClr val="11959F"/>
                      </a:gs>
                    </a:gsLst>
                    <a:path path="circle">
                      <a:fillToRect l="50000" t="50000" r="50000" b="50000"/>
                    </a:path>
                  </a:gradFill>
                  <a:ln w="25400">
                    <a:solidFill>
                      <a:schemeClr val="tx1"/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4" name="Group 16"/>
                <p:cNvGrpSpPr/>
                <p:nvPr/>
              </p:nvGrpSpPr>
              <p:grpSpPr>
                <a:xfrm>
                  <a:off x="4814710" y="2767157"/>
                  <a:ext cx="2563908" cy="2446546"/>
                  <a:chOff x="4558714" y="2527577"/>
                  <a:chExt cx="2563908" cy="2446546"/>
                </a:xfrm>
              </p:grpSpPr>
              <p:sp>
                <p:nvSpPr>
                  <p:cNvPr id="25" name="Oval 24"/>
                  <p:cNvSpPr/>
                  <p:nvPr/>
                </p:nvSpPr>
                <p:spPr>
                  <a:xfrm>
                    <a:off x="4617391" y="2527577"/>
                    <a:ext cx="2446552" cy="2446546"/>
                  </a:xfrm>
                  <a:prstGeom prst="ellipse">
                    <a:avLst/>
                  </a:prstGeom>
                  <a:noFill/>
                  <a:ln w="22225" cap="flat" cmpd="sng" algn="ctr">
                    <a:solidFill>
                      <a:schemeClr val="bg1">
                        <a:lumMod val="85000"/>
                      </a:schemeClr>
                    </a:solidFill>
                    <a:prstDash val="solid"/>
                    <a:miter lim="800000"/>
                  </a:ln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685766">
                      <a:defRPr/>
                    </a:pPr>
                    <a:endParaRPr lang="en-US" sz="1400" kern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558714" y="3114854"/>
                    <a:ext cx="2563908" cy="10754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766">
                      <a:defRPr/>
                    </a:pPr>
                    <a:r>
                      <a:rPr lang="en-US" sz="2400" dirty="0" smtClean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JM Family Core Values</a:t>
                    </a:r>
                    <a:endParaRPr lang="en-US" sz="24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" name="Group 33"/>
            <p:cNvGrpSpPr/>
            <p:nvPr/>
          </p:nvGrpSpPr>
          <p:grpSpPr>
            <a:xfrm>
              <a:off x="4154745" y="1986028"/>
              <a:ext cx="3855123" cy="3613492"/>
              <a:chOff x="2786928" y="1931962"/>
              <a:chExt cx="4123605" cy="3865148"/>
            </a:xfrm>
          </p:grpSpPr>
          <p:sp>
            <p:nvSpPr>
              <p:cNvPr id="14" name="TextBox 13"/>
              <p:cNvSpPr txBox="1"/>
              <p:nvPr/>
            </p:nvSpPr>
            <p:spPr>
              <a:xfrm rot="120000">
                <a:off x="4052344" y="1931962"/>
                <a:ext cx="1687537" cy="60461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99532"/>
                  </a:avLst>
                </a:prstTxWarp>
                <a:spAutoFit/>
              </a:bodyPr>
              <a:lstStyle/>
              <a:p>
                <a:pPr algn="ctr" defTabSz="685766">
                  <a:defRPr/>
                </a:pPr>
                <a:r>
                  <a:rPr lang="en-US" sz="1100" b="1" dirty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Accountability</a:t>
                </a:r>
                <a:endParaRPr lang="en-US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4380000">
                <a:off x="5577916" y="3214904"/>
                <a:ext cx="1993635" cy="67159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0931348"/>
                  </a:avLst>
                </a:prstTxWarp>
                <a:spAutoFit/>
              </a:bodyPr>
              <a:lstStyle/>
              <a:p>
                <a:pPr algn="ctr" defTabSz="685766">
                  <a:defRPr/>
                </a:pPr>
                <a:r>
                  <a:rPr lang="en-US" sz="1100" b="1" dirty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Innovation</a:t>
                </a:r>
                <a:endParaRPr lang="en-US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9380000">
                <a:off x="4893920" y="4948645"/>
                <a:ext cx="1918363" cy="84846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876227"/>
                  </a:avLst>
                </a:prstTxWarp>
                <a:spAutoFit/>
              </a:bodyPr>
              <a:lstStyle/>
              <a:p>
                <a:pPr algn="ctr" defTabSz="685766">
                  <a:defRPr/>
                </a:pPr>
                <a:r>
                  <a:rPr lang="en-US" sz="1100" b="1" dirty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Consideration</a:t>
                </a:r>
                <a:endParaRPr lang="en-US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2280000">
                <a:off x="2786928" y="4916382"/>
                <a:ext cx="2073794" cy="87911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552031"/>
                  </a:avLst>
                </a:prstTxWarp>
                <a:spAutoFit/>
              </a:bodyPr>
              <a:lstStyle/>
              <a:p>
                <a:pPr algn="ctr" defTabSz="685766">
                  <a:defRPr/>
                </a:pPr>
                <a:r>
                  <a:rPr lang="en-US" sz="1100" b="1" dirty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Cooperation</a:t>
                </a:r>
                <a:endParaRPr lang="en-US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7340000">
                <a:off x="2454147" y="3009421"/>
                <a:ext cx="1794280" cy="1055263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algn="ctr" defTabSz="685766">
                  <a:defRPr/>
                </a:pPr>
                <a:r>
                  <a:rPr lang="en-US" sz="1100" b="1" dirty="0" smtClea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Communication</a:t>
                </a:r>
                <a:endParaRPr lang="en-US" sz="11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Leaning on Our Core Values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4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46082" name="AutoShape 2" descr="Image result for succ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084" name="Picture 4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4763" y="1327399"/>
            <a:ext cx="4716859" cy="31483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ight Arrow 2"/>
          <p:cNvSpPr/>
          <p:nvPr/>
        </p:nvSpPr>
        <p:spPr>
          <a:xfrm>
            <a:off x="-1" y="1128156"/>
            <a:ext cx="2731325" cy="618096"/>
          </a:xfrm>
          <a:prstGeom prst="rightArrow">
            <a:avLst>
              <a:gd name="adj1" fmla="val 80578"/>
              <a:gd name="adj2" fmla="val 51240"/>
            </a:avLst>
          </a:prstGeom>
          <a:solidFill>
            <a:srgbClr val="2780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Heavy"/>
              </a:rPr>
              <a:t>Accountability</a:t>
            </a:r>
            <a:endParaRPr lang="en-US" sz="1600" dirty="0">
              <a:latin typeface="Avenir Heavy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-1" y="2593245"/>
            <a:ext cx="2731325" cy="618096"/>
          </a:xfrm>
          <a:prstGeom prst="rightArrow">
            <a:avLst>
              <a:gd name="adj1" fmla="val 80578"/>
              <a:gd name="adj2" fmla="val 51240"/>
            </a:avLst>
          </a:prstGeom>
          <a:solidFill>
            <a:srgbClr val="9CBA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Heavy"/>
              </a:rPr>
              <a:t>Consideration</a:t>
            </a:r>
            <a:endParaRPr lang="en-US" sz="1600" dirty="0">
              <a:latin typeface="Avenir Heavy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-1" y="1856054"/>
            <a:ext cx="2731325" cy="618096"/>
          </a:xfrm>
          <a:prstGeom prst="rightArrow">
            <a:avLst>
              <a:gd name="adj1" fmla="val 80578"/>
              <a:gd name="adj2" fmla="val 51240"/>
            </a:avLst>
          </a:prstGeom>
          <a:solidFill>
            <a:srgbClr val="199E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Heavy"/>
              </a:rPr>
              <a:t>Innovation</a:t>
            </a:r>
            <a:endParaRPr lang="en-US" sz="1600" dirty="0">
              <a:latin typeface="Avenir Heavy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-1" y="4070236"/>
            <a:ext cx="2731325" cy="618096"/>
          </a:xfrm>
          <a:prstGeom prst="rightArrow">
            <a:avLst>
              <a:gd name="adj1" fmla="val 80578"/>
              <a:gd name="adj2" fmla="val 51240"/>
            </a:avLst>
          </a:prstGeom>
          <a:solidFill>
            <a:srgbClr val="C2382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Heavy"/>
              </a:rPr>
              <a:t>Communication</a:t>
            </a:r>
            <a:endParaRPr lang="en-US" sz="1600" dirty="0">
              <a:latin typeface="Avenir Heavy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-1" y="3333961"/>
            <a:ext cx="2731325" cy="618096"/>
          </a:xfrm>
          <a:prstGeom prst="rightArrow">
            <a:avLst>
              <a:gd name="adj1" fmla="val 80578"/>
              <a:gd name="adj2" fmla="val 51240"/>
            </a:avLst>
          </a:prstGeom>
          <a:solidFill>
            <a:srgbClr val="F59B1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Heavy"/>
              </a:rPr>
              <a:t>Cooperation</a:t>
            </a:r>
            <a:endParaRPr lang="en-US" sz="1600" dirty="0">
              <a:latin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Accountability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5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264" y="1141351"/>
            <a:ext cx="4100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Accountability was a primary focus area for PDCA cycle #1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Rather than pointing the finger and blaming others, we committed ourselves to fixing the portion of the process we control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launched nine work streams to improve the process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2290" name="AutoShape 2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8" name="Picture 10" descr="Image result for accountabilit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1248" y="1692256"/>
            <a:ext cx="4762500" cy="24098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Accountability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5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2290" name="AutoShape 2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6" name="Picture 8" descr="Image result for accountabilit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0430" y="1126789"/>
            <a:ext cx="3529127" cy="352912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0264" y="1141351"/>
            <a:ext cx="4100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Accountability was a primary focus area for PDCA cycle #1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Rather than pointing the finger and blaming others, we committed ourselves to fixing the portion of the process we control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launched nine work streams to improve the process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Accountability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5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sp>
        <p:nvSpPr>
          <p:cNvPr id="12290" name="AutoShape 2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account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accountabilit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4454" y="1222200"/>
            <a:ext cx="5027040" cy="330726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0264" y="1141351"/>
            <a:ext cx="4100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Accountability was a primary focus area for PDCA cycle #1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Rather than pointing the finger and blaming others, we committed ourselves to fixing the portion of the process we control</a:t>
            </a:r>
          </a:p>
          <a:p>
            <a:pPr marL="342900" indent="-342900">
              <a:buFont typeface="Arial" charset="0"/>
              <a:buChar char="•"/>
            </a:pPr>
            <a:endParaRPr lang="en-US" sz="18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We launched nine work streams to improve the process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914067"/>
            <a:ext cx="9144000" cy="293076"/>
          </a:xfrm>
          <a:prstGeom prst="rect">
            <a:avLst/>
          </a:prstGeom>
          <a:solidFill>
            <a:srgbClr val="F766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7543800" y="48596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 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003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TextBox 2"/>
          <p:cNvSpPr txBox="1"/>
          <p:nvPr/>
        </p:nvSpPr>
        <p:spPr>
          <a:xfrm>
            <a:off x="307730" y="151275"/>
            <a:ext cx="810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Innovation</a:t>
            </a:r>
            <a:endParaRPr lang="en-US" sz="400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233" y="4909404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May 10, 2018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45842" y="4909404"/>
            <a:ext cx="448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6</a:t>
            </a:r>
            <a:endParaRPr lang="en-US" sz="14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0516" y="101416"/>
            <a:ext cx="1178168" cy="729856"/>
          </a:xfrm>
          <a:prstGeom prst="rect">
            <a:avLst/>
          </a:prstGeom>
        </p:spPr>
      </p:pic>
      <p:pic>
        <p:nvPicPr>
          <p:cNvPr id="8196" name="Picture 4" descr="Image result for innov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13652" y="1456135"/>
            <a:ext cx="5067258" cy="284314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0264" y="886159"/>
            <a:ext cx="397338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Set an atmosphere of creative problem solving and empowered the team to question the status quo</a:t>
            </a:r>
          </a:p>
          <a:p>
            <a:pPr marL="342900" indent="-342900">
              <a:buFont typeface="Arial" charset="0"/>
              <a:buChar char="•"/>
            </a:pPr>
            <a:endParaRPr lang="en-US" sz="14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As we examined our process, system, &amp; data no suggestion was too small or too silly </a:t>
            </a:r>
          </a:p>
          <a:p>
            <a:pPr marL="342900" indent="-342900">
              <a:buFont typeface="Arial" charset="0"/>
              <a:buChar char="•"/>
            </a:pPr>
            <a:endParaRPr lang="en-US" sz="14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Avenir Medium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Medium"/>
                <a:cs typeface="Arial" panose="020B0604020202020204" pitchFamily="34" charset="0"/>
              </a:rPr>
              <a:t>Eliminated unnecessary fields &amp; unused reports, activated unused modules, and established a standard work</a:t>
            </a:r>
            <a:endParaRPr lang="en-US" sz="1800" dirty="0">
              <a:solidFill>
                <a:srgbClr val="003CA6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3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1984</TotalTime>
  <Words>930</Words>
  <Application>Microsoft Office PowerPoint</Application>
  <PresentationFormat>On-screen Show (16:9)</PresentationFormat>
  <Paragraphs>210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dsclarr</cp:lastModifiedBy>
  <cp:revision>205</cp:revision>
  <cp:lastPrinted>2018-04-09T18:37:50Z</cp:lastPrinted>
  <dcterms:created xsi:type="dcterms:W3CDTF">2018-04-06T19:05:34Z</dcterms:created>
  <dcterms:modified xsi:type="dcterms:W3CDTF">2018-05-07T00:34:59Z</dcterms:modified>
</cp:coreProperties>
</file>